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54"/>
  </p:normalViewPr>
  <p:slideViewPr>
    <p:cSldViewPr snapToGrid="0" snapToObjects="1">
      <p:cViewPr>
        <p:scale>
          <a:sx n="52" d="100"/>
          <a:sy n="52" d="100"/>
        </p:scale>
        <p:origin x="408" y="-2168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4831F4E-2C70-1642-8DD2-B2D261972670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11417876" cy="18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B52DEC-D7EB-424C-B6B5-66A94DF896F9}"/>
              </a:ext>
            </a:extLst>
          </p:cNvPr>
          <p:cNvSpPr txBox="1"/>
          <p:nvPr/>
        </p:nvSpPr>
        <p:spPr>
          <a:xfrm>
            <a:off x="5549205" y="13741039"/>
            <a:ext cx="5650438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3C8EBA-963C-E942-B4C7-BA49DB841F36}"/>
              </a:ext>
            </a:extLst>
          </p:cNvPr>
          <p:cNvSpPr txBox="1"/>
          <p:nvPr/>
        </p:nvSpPr>
        <p:spPr>
          <a:xfrm>
            <a:off x="195551" y="9782412"/>
            <a:ext cx="431884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535BD7-3733-2642-8C71-D43FC3001C4E}"/>
              </a:ext>
            </a:extLst>
          </p:cNvPr>
          <p:cNvSpPr txBox="1"/>
          <p:nvPr/>
        </p:nvSpPr>
        <p:spPr>
          <a:xfrm>
            <a:off x="4859729" y="4394690"/>
            <a:ext cx="6342593" cy="4809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E689BE-205E-E741-87E4-70F0E73FBBA0}"/>
              </a:ext>
            </a:extLst>
          </p:cNvPr>
          <p:cNvSpPr txBox="1"/>
          <p:nvPr/>
        </p:nvSpPr>
        <p:spPr>
          <a:xfrm>
            <a:off x="11417878" y="3772381"/>
            <a:ext cx="21490873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1" y="4392745"/>
            <a:ext cx="5944715" cy="48137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26909484" y="8344381"/>
            <a:ext cx="6008915" cy="274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1417553" y="11430000"/>
            <a:ext cx="21500847" cy="10515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417553" y="11074496"/>
            <a:ext cx="21500847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1458607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6909486" y="7755644"/>
            <a:ext cx="6035238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417879" y="3049885"/>
            <a:ext cx="21500521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216442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3110" y="3863427"/>
            <a:ext cx="11403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5567866" y="20499050"/>
            <a:ext cx="753006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550" dirty="0"/>
          </a:p>
          <a:p>
            <a:r>
              <a:rPr lang="en-US" sz="550" dirty="0"/>
              <a:t>[1] R. </a:t>
            </a:r>
            <a:r>
              <a:rPr lang="en-US" sz="550" dirty="0" err="1"/>
              <a:t>Ferriere</a:t>
            </a:r>
            <a:r>
              <a:rPr lang="en-US" sz="550" dirty="0"/>
              <a:t>, J. </a:t>
            </a:r>
            <a:r>
              <a:rPr lang="en-US" sz="550" dirty="0" err="1"/>
              <a:t>Cussey</a:t>
            </a:r>
            <a:r>
              <a:rPr lang="en-US" sz="550" dirty="0"/>
              <a:t>, and J. Dudley. Time-of-flight range detection using low-frequency intensity modulation of a </a:t>
            </a:r>
            <a:r>
              <a:rPr lang="en-US" sz="550" dirty="0" err="1"/>
              <a:t>cw</a:t>
            </a:r>
            <a:r>
              <a:rPr lang="en-US" sz="550" dirty="0"/>
              <a:t> laser diode: Application to fiber length measurement. Optical Engineering - OPT ENG, 47, 09 2008.</a:t>
            </a:r>
          </a:p>
          <a:p>
            <a:r>
              <a:rPr lang="en-US" sz="550" dirty="0"/>
              <a:t>[2] R. </a:t>
            </a:r>
            <a:r>
              <a:rPr lang="en-US" sz="550" dirty="0" err="1"/>
              <a:t>Grootjans</a:t>
            </a:r>
            <a:r>
              <a:rPr lang="en-US" sz="550" dirty="0"/>
              <a:t>, W. van der </a:t>
            </a:r>
            <a:r>
              <a:rPr lang="en-US" sz="550" dirty="0" err="1"/>
              <a:t>Tempel</a:t>
            </a:r>
            <a:r>
              <a:rPr lang="en-US" sz="550" dirty="0"/>
              <a:t>, D. Van, C. De </a:t>
            </a:r>
            <a:r>
              <a:rPr lang="en-US" sz="550" dirty="0" err="1"/>
              <a:t>Tandt</a:t>
            </a:r>
            <a:r>
              <a:rPr lang="en-US" sz="550" dirty="0"/>
              <a:t>, and M. </a:t>
            </a:r>
            <a:r>
              <a:rPr lang="en-US" sz="550" dirty="0" err="1"/>
              <a:t>Kuijk</a:t>
            </a:r>
            <a:r>
              <a:rPr lang="en-US" sz="55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550" dirty="0"/>
              <a:t>[3] M. Gupta, A. </a:t>
            </a:r>
            <a:r>
              <a:rPr lang="en-US" sz="550" dirty="0" err="1"/>
              <a:t>Velten</a:t>
            </a:r>
            <a:r>
              <a:rPr lang="en-US" sz="550" dirty="0"/>
              <a:t>, S. K. </a:t>
            </a:r>
            <a:r>
              <a:rPr lang="en-US" sz="550" dirty="0" err="1"/>
              <a:t>Nayar</a:t>
            </a:r>
            <a:r>
              <a:rPr lang="en-US" sz="550" dirty="0"/>
              <a:t>, and E. </a:t>
            </a:r>
            <a:r>
              <a:rPr lang="en-US" sz="550" dirty="0" err="1"/>
              <a:t>Breitbach</a:t>
            </a:r>
            <a:r>
              <a:rPr lang="en-US" sz="550" dirty="0"/>
              <a:t>. What are optimal coding functions for time-of-flight imaging? ACM Trans. Graph., 37(2):13:1–13:18, Feb. 2018.</a:t>
            </a:r>
          </a:p>
          <a:p>
            <a:r>
              <a:rPr lang="en-US" sz="550" dirty="0"/>
              <a:t>[4] F. Gutierrez-Barragan, S. A. Reza, A. </a:t>
            </a:r>
            <a:r>
              <a:rPr lang="en-US" sz="550" dirty="0" err="1"/>
              <a:t>Velten</a:t>
            </a:r>
            <a:r>
              <a:rPr lang="en-US" sz="550" dirty="0"/>
              <a:t>, and M. Gupta. Practical coding function design for time-of-flight imaging. To appear in CVPR 2019, 2019.</a:t>
            </a:r>
          </a:p>
          <a:p>
            <a:r>
              <a:rPr lang="en-US" sz="550" dirty="0"/>
              <a:t>[5] B. Hariharan, P. A. Arbelaez, R. B. </a:t>
            </a:r>
            <a:r>
              <a:rPr lang="en-US" sz="550" dirty="0" err="1"/>
              <a:t>Girshick</a:t>
            </a:r>
            <a:r>
              <a:rPr lang="en-US" sz="550" dirty="0"/>
              <a:t>, and J. Malik. </a:t>
            </a:r>
            <a:r>
              <a:rPr lang="en-US" sz="550" dirty="0" err="1"/>
              <a:t>Hypercolumns</a:t>
            </a:r>
            <a:r>
              <a:rPr lang="en-US" sz="550" dirty="0"/>
              <a:t> for object segmentation and fine-grained localization. </a:t>
            </a:r>
            <a:r>
              <a:rPr lang="en-US" sz="550" dirty="0" err="1"/>
              <a:t>CoRR</a:t>
            </a:r>
            <a:r>
              <a:rPr lang="en-US" sz="550" dirty="0"/>
              <a:t>, abs/1411.5752, 2014.</a:t>
            </a:r>
          </a:p>
          <a:p>
            <a:r>
              <a:rPr lang="en-US" sz="55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55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550" dirty="0"/>
              <a:t>[8] P. Liu and E. Y. Lam. Image reconstruction using deep learning. </a:t>
            </a:r>
            <a:r>
              <a:rPr lang="en-US" sz="550" dirty="0" err="1"/>
              <a:t>CoRR</a:t>
            </a:r>
            <a:r>
              <a:rPr lang="en-US" sz="550" dirty="0"/>
              <a:t>, abs/1809.10410, 2018.</a:t>
            </a:r>
          </a:p>
          <a:p>
            <a:r>
              <a:rPr lang="en-US" sz="550" dirty="0"/>
              <a:t>[9] P. K. Nathan Silberman, Derek </a:t>
            </a:r>
            <a:r>
              <a:rPr lang="en-US" sz="550" dirty="0" err="1"/>
              <a:t>Hoiem</a:t>
            </a:r>
            <a:r>
              <a:rPr lang="en-US" sz="550" dirty="0"/>
              <a:t> and R. Fergus. Indoor segmentation and support inference from </a:t>
            </a:r>
            <a:r>
              <a:rPr lang="en-US" sz="550" dirty="0" err="1"/>
              <a:t>rgbd</a:t>
            </a:r>
            <a:r>
              <a:rPr lang="en-US" sz="550" dirty="0"/>
              <a:t> images. In ECCV, 2012.</a:t>
            </a:r>
          </a:p>
          <a:p>
            <a:r>
              <a:rPr lang="en-US" sz="550" dirty="0"/>
              <a:t>[10] A. </a:t>
            </a:r>
            <a:r>
              <a:rPr lang="en-US" sz="550" dirty="0" err="1"/>
              <a:t>Paszke</a:t>
            </a:r>
            <a:r>
              <a:rPr lang="en-US" sz="550" dirty="0"/>
              <a:t>, S. Gross, S. </a:t>
            </a:r>
            <a:r>
              <a:rPr lang="en-US" sz="550" dirty="0" err="1"/>
              <a:t>Chintala</a:t>
            </a:r>
            <a:r>
              <a:rPr lang="en-US" sz="550" dirty="0"/>
              <a:t>, G. </a:t>
            </a:r>
            <a:r>
              <a:rPr lang="en-US" sz="550" dirty="0" err="1"/>
              <a:t>Chanan</a:t>
            </a:r>
            <a:r>
              <a:rPr lang="en-US" sz="550" dirty="0"/>
              <a:t>, E. Yang, Z. DeVito, Z. Lin, A. </a:t>
            </a:r>
            <a:r>
              <a:rPr lang="en-US" sz="550" dirty="0" err="1"/>
              <a:t>Desmaison</a:t>
            </a:r>
            <a:r>
              <a:rPr lang="en-US" sz="550" dirty="0"/>
              <a:t>, L. </a:t>
            </a:r>
            <a:r>
              <a:rPr lang="en-US" sz="550" dirty="0" err="1"/>
              <a:t>Antiga</a:t>
            </a:r>
            <a:r>
              <a:rPr lang="en-US" sz="550" dirty="0"/>
              <a:t>, and A. </a:t>
            </a:r>
            <a:r>
              <a:rPr lang="en-US" sz="550" dirty="0" err="1"/>
              <a:t>Lerer</a:t>
            </a:r>
            <a:r>
              <a:rPr lang="en-US" sz="550" dirty="0"/>
              <a:t>. Automatic differentiation in </a:t>
            </a:r>
            <a:r>
              <a:rPr lang="en-US" sz="550" dirty="0" err="1"/>
              <a:t>PyTorch</a:t>
            </a:r>
            <a:r>
              <a:rPr lang="en-US" sz="550" dirty="0"/>
              <a:t>. In NIPS </a:t>
            </a:r>
            <a:r>
              <a:rPr lang="en-US" sz="550" dirty="0" err="1"/>
              <a:t>Autodiff</a:t>
            </a:r>
            <a:r>
              <a:rPr lang="en-US" sz="550" dirty="0"/>
              <a:t> Workshop, 2017.</a:t>
            </a:r>
          </a:p>
          <a:p>
            <a:r>
              <a:rPr lang="en-US" sz="55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550" dirty="0"/>
              <a:t>[12] M. </a:t>
            </a:r>
            <a:r>
              <a:rPr lang="en-US" sz="550" dirty="0" err="1"/>
              <a:t>Ravanelli</a:t>
            </a:r>
            <a:r>
              <a:rPr lang="en-US" sz="550" dirty="0"/>
              <a:t> and Y. </a:t>
            </a:r>
            <a:r>
              <a:rPr lang="en-US" sz="550" dirty="0" err="1"/>
              <a:t>Bengio</a:t>
            </a:r>
            <a:r>
              <a:rPr lang="en-US" sz="550" dirty="0"/>
              <a:t>. Speaker recognition from raw waveform with </a:t>
            </a:r>
            <a:r>
              <a:rPr lang="en-US" sz="550" dirty="0" err="1"/>
              <a:t>sincnet</a:t>
            </a:r>
            <a:r>
              <a:rPr lang="en-US" sz="550" dirty="0"/>
              <a:t>. In 2018 IEEE Spoken Language Technology Workshop, SLT 2018, Athens, Greece, December 18-21, 2018, pages 1021–1028, 2018.</a:t>
            </a:r>
          </a:p>
          <a:p>
            <a:r>
              <a:rPr lang="en-US" sz="550" dirty="0"/>
              <a:t>[13] O. </a:t>
            </a:r>
            <a:r>
              <a:rPr lang="en-US" sz="550" dirty="0" err="1"/>
              <a:t>Ronneberger</a:t>
            </a:r>
            <a:r>
              <a:rPr lang="en-US" sz="550" dirty="0"/>
              <a:t>, P. Fischer, and T. </a:t>
            </a:r>
            <a:r>
              <a:rPr lang="en-US" sz="550" dirty="0" err="1"/>
              <a:t>Brox</a:t>
            </a:r>
            <a:r>
              <a:rPr lang="en-US" sz="550" dirty="0"/>
              <a:t>. U-net: Convolutional networks for biomedical image segmentation. </a:t>
            </a:r>
            <a:r>
              <a:rPr lang="en-US" sz="550" dirty="0" err="1"/>
              <a:t>CoRR</a:t>
            </a:r>
            <a:r>
              <a:rPr lang="en-US" sz="550" dirty="0"/>
              <a:t>, abs/1505.04597, 2015.</a:t>
            </a:r>
          </a:p>
          <a:p>
            <a:r>
              <a:rPr lang="en-US" sz="550" dirty="0"/>
              <a:t>[14] M. </a:t>
            </a:r>
            <a:r>
              <a:rPr lang="en-US" sz="550" dirty="0" err="1"/>
              <a:t>Seyedhosseini</a:t>
            </a:r>
            <a:r>
              <a:rPr lang="en-US" sz="550" dirty="0"/>
              <a:t>, M. </a:t>
            </a:r>
            <a:r>
              <a:rPr lang="en-US" sz="550" dirty="0" err="1"/>
              <a:t>Sajjadi</a:t>
            </a:r>
            <a:r>
              <a:rPr lang="en-US" sz="550" dirty="0"/>
              <a:t>, and T. </a:t>
            </a:r>
            <a:r>
              <a:rPr lang="en-US" sz="550" dirty="0" err="1"/>
              <a:t>Tasdizen</a:t>
            </a:r>
            <a:r>
              <a:rPr lang="en-US" sz="550" dirty="0"/>
              <a:t>. Image segmentation with cascaded hierarchical models and </a:t>
            </a:r>
            <a:r>
              <a:rPr lang="en-US" sz="550" dirty="0" err="1"/>
              <a:t>logisticdisjunctive</a:t>
            </a:r>
            <a:r>
              <a:rPr lang="en-US" sz="550" dirty="0"/>
              <a:t> normal networks. In 2013 IEEE International Conference on Computer Vision, pages 2168–2175, Dec 2013.</a:t>
            </a:r>
          </a:p>
          <a:p>
            <a:r>
              <a:rPr lang="en-US" sz="550" dirty="0"/>
              <a:t>[15] E. </a:t>
            </a:r>
            <a:r>
              <a:rPr lang="en-US" sz="550" dirty="0" err="1"/>
              <a:t>Shelhamer</a:t>
            </a:r>
            <a:r>
              <a:rPr lang="en-US" sz="550" dirty="0"/>
              <a:t>, J. Long, and T. Darrell. Fully convolutional networks for semantic segmentation. </a:t>
            </a:r>
            <a:r>
              <a:rPr lang="en-US" sz="550" dirty="0" err="1"/>
              <a:t>CoRR</a:t>
            </a:r>
            <a:r>
              <a:rPr lang="en-US" sz="55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27840232" y="5305764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13097933" y="20191274"/>
            <a:ext cx="1097279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700" dirty="0"/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8" y="9782412"/>
            <a:ext cx="10572205" cy="5852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8FE76-AA21-1A4A-94E5-AE7B2A9D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57669" y="10591364"/>
            <a:ext cx="1368037" cy="18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44967-FC5B-7842-9EE2-6261E77C1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44553" y="12192263"/>
            <a:ext cx="1149531" cy="182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178CB7-08D7-6C40-A0F9-4506158F5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92409" y="14090208"/>
            <a:ext cx="1453896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11ABAF-C6BC-D247-8809-865E949F5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0239" y="4848564"/>
            <a:ext cx="4259425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DD07964-BC68-DB42-AFFC-7D3793366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8178" y="6012594"/>
            <a:ext cx="2486608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236899-AC86-504D-9B85-95266C813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241" y="7180471"/>
            <a:ext cx="450342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7ED05-4432-0F44-B2BF-ABFE36B25D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831" y="16242200"/>
            <a:ext cx="35293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D25978-8A89-2040-8400-7AB613D4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7555" y="17993039"/>
            <a:ext cx="5012109" cy="15544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5E1A50-0906-C74A-963B-B493F80989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51" y="16465577"/>
            <a:ext cx="5121558" cy="52721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A6EB9F-A1FB-3A43-8F3D-E59D01068A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8473" y="8409872"/>
            <a:ext cx="5558118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2FDC95A-D322-C44C-9910-B8FBE96E970F}"/>
              </a:ext>
            </a:extLst>
          </p:cNvPr>
          <p:cNvSpPr txBox="1"/>
          <p:nvPr/>
        </p:nvSpPr>
        <p:spPr>
          <a:xfrm>
            <a:off x="7516647" y="4375162"/>
            <a:ext cx="248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Received Light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4E4788-CADB-E540-B0A9-3A07870F590A}"/>
              </a:ext>
            </a:extLst>
          </p:cNvPr>
          <p:cNvSpPr txBox="1"/>
          <p:nvPr/>
        </p:nvSpPr>
        <p:spPr>
          <a:xfrm>
            <a:off x="6309526" y="5552859"/>
            <a:ext cx="4900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Sensor Demodulation Function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7CCF-B7C9-AD4E-A598-996055AC64CF}"/>
              </a:ext>
            </a:extLst>
          </p:cNvPr>
          <p:cNvSpPr txBox="1"/>
          <p:nvPr/>
        </p:nvSpPr>
        <p:spPr>
          <a:xfrm>
            <a:off x="7120661" y="6743467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Cross-Correlation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8ED7B2-DB89-D14B-A0E3-BEDE5F8D31E7}"/>
              </a:ext>
            </a:extLst>
          </p:cNvPr>
          <p:cNvSpPr txBox="1"/>
          <p:nvPr/>
        </p:nvSpPr>
        <p:spPr>
          <a:xfrm>
            <a:off x="-13109" y="9271531"/>
            <a:ext cx="11403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Coding Curves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F7D9F5-084A-DC4C-9A9D-BEC44150DFD1}"/>
              </a:ext>
            </a:extLst>
          </p:cNvPr>
          <p:cNvSpPr txBox="1"/>
          <p:nvPr/>
        </p:nvSpPr>
        <p:spPr>
          <a:xfrm>
            <a:off x="6812848" y="15717645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Depth Precision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798BCF-F687-EF4B-A151-720A4CE8DA38}"/>
              </a:ext>
            </a:extLst>
          </p:cNvPr>
          <p:cNvSpPr txBox="1"/>
          <p:nvPr/>
        </p:nvSpPr>
        <p:spPr>
          <a:xfrm>
            <a:off x="6744319" y="17505188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Coding Curve Length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2BC47D-412D-0144-A1BC-80997D2922A0}"/>
              </a:ext>
            </a:extLst>
          </p:cNvPr>
          <p:cNvSpPr txBox="1"/>
          <p:nvPr/>
        </p:nvSpPr>
        <p:spPr>
          <a:xfrm>
            <a:off x="-40733" y="15880277"/>
            <a:ext cx="5527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Recovered Depth Maps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674D63E-9D0C-8A43-A321-CDC215F8A7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28868" y="4393947"/>
            <a:ext cx="4719647" cy="642618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6CA38D-70BA-AB4F-8487-C14A06DEAE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4081" y="4393947"/>
            <a:ext cx="10058400" cy="29612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86EC44B-14B5-5041-BD46-C11ADE9C8C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4081" y="7847572"/>
            <a:ext cx="10058400" cy="29672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45EB8A3-DE78-654F-A507-8FE57DBE9D4D}"/>
              </a:ext>
            </a:extLst>
          </p:cNvPr>
          <p:cNvSpPr txBox="1"/>
          <p:nvPr/>
        </p:nvSpPr>
        <p:spPr>
          <a:xfrm>
            <a:off x="11624079" y="3879034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Optimization Diagram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0C710F-E233-744C-B9BB-6C065BC96D25}"/>
              </a:ext>
            </a:extLst>
          </p:cNvPr>
          <p:cNvSpPr txBox="1"/>
          <p:nvPr/>
        </p:nvSpPr>
        <p:spPr>
          <a:xfrm>
            <a:off x="11624079" y="7363237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Convolutional Neural Network Optimization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CDF02-6C61-814A-A1E6-A2A5719D824E}"/>
              </a:ext>
            </a:extLst>
          </p:cNvPr>
          <p:cNvSpPr txBox="1"/>
          <p:nvPr/>
        </p:nvSpPr>
        <p:spPr>
          <a:xfrm>
            <a:off x="21928865" y="3894894"/>
            <a:ext cx="4719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5567866" y="19826818"/>
            <a:ext cx="7530067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436F5-07CC-F147-BF6D-36960B077EB9}"/>
              </a:ext>
            </a:extLst>
          </p:cNvPr>
          <p:cNvSpPr txBox="1"/>
          <p:nvPr/>
        </p:nvSpPr>
        <p:spPr>
          <a:xfrm>
            <a:off x="28058671" y="9007976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097933" y="19826818"/>
            <a:ext cx="10972799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8758</TotalTime>
  <Words>695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319</cp:revision>
  <dcterms:created xsi:type="dcterms:W3CDTF">2016-04-12T18:22:18Z</dcterms:created>
  <dcterms:modified xsi:type="dcterms:W3CDTF">2019-06-09T03:11:27Z</dcterms:modified>
</cp:coreProperties>
</file>